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84" r:id="rId3"/>
    <p:sldMasterId id="2147483697" r:id="rId4"/>
    <p:sldMasterId id="2147483710" r:id="rId5"/>
  </p:sldMasterIdLst>
  <p:notesMasterIdLst>
    <p:notesMasterId r:id="rId19"/>
  </p:notesMasterIdLst>
  <p:sldIdLst>
    <p:sldId id="256" r:id="rId6"/>
    <p:sldId id="312" r:id="rId7"/>
    <p:sldId id="613" r:id="rId8"/>
    <p:sldId id="644" r:id="rId9"/>
    <p:sldId id="646" r:id="rId10"/>
    <p:sldId id="645" r:id="rId11"/>
    <p:sldId id="639" r:id="rId12"/>
    <p:sldId id="641" r:id="rId13"/>
    <p:sldId id="642" r:id="rId14"/>
    <p:sldId id="643" r:id="rId15"/>
    <p:sldId id="636" r:id="rId16"/>
    <p:sldId id="383" r:id="rId17"/>
    <p:sldId id="637" r:id="rId18"/>
  </p:sldIdLst>
  <p:sldSz cx="12192000" cy="6858000"/>
  <p:notesSz cx="6858000" cy="9144000"/>
  <p:embeddedFontLst>
    <p:embeddedFont>
      <p:font typeface="Helvetica" pitchFamily="2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ＭＳ Ｐゴシック" panose="020B0600070205080204" pitchFamily="34" charset="-128"/>
      <p:regular r:id="rId30"/>
    </p:embeddedFont>
    <p:embeddedFont>
      <p:font typeface="Montserrat" panose="00000500000000000000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598D"/>
    <a:srgbClr val="19A9E1"/>
    <a:srgbClr val="B1DBF0"/>
    <a:srgbClr val="3994A9"/>
    <a:srgbClr val="49AEBE"/>
    <a:srgbClr val="4EADC3"/>
    <a:srgbClr val="FFFFFF"/>
    <a:srgbClr val="0B7C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63" autoAdjust="0"/>
    <p:restoredTop sz="81144" autoAdjust="0"/>
  </p:normalViewPr>
  <p:slideViewPr>
    <p:cSldViewPr snapToGrid="0">
      <p:cViewPr varScale="1">
        <p:scale>
          <a:sx n="48" d="100"/>
          <a:sy n="48" d="100"/>
        </p:scale>
        <p:origin x="56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FAC37-867E-4B0E-A9AE-DD351E4F4312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B6271-198A-475E-B1F4-5E0A69DBC6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6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82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718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22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64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48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34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708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46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92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85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6271-198A-475E-B1F4-5E0A69DBC60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32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3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81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46841"/>
            <a:ext cx="109728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9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81866"/>
            <a:ext cx="109728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72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365314"/>
            <a:ext cx="10972800" cy="4701034"/>
          </a:xfrm>
          <a:prstGeom prst="rect">
            <a:avLst/>
          </a:prstGeom>
        </p:spPr>
        <p:txBody>
          <a:bodyPr lIns="0" tIns="0" rIns="0" b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7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1356" y="1325650"/>
            <a:ext cx="10941049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10" indent="-36511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87062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7010527" y="4719421"/>
            <a:ext cx="5181476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7010527" y="2916708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7010527" y="1113995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38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010400" y="1111319"/>
            <a:ext cx="51816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4836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37870" y="1111324"/>
            <a:ext cx="5554133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637870" y="3826396"/>
            <a:ext cx="5554133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22" y="1322364"/>
            <a:ext cx="5746097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8754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3" y="274638"/>
            <a:ext cx="7247467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588514" y="1116775"/>
            <a:ext cx="5603489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588514" y="3801972"/>
            <a:ext cx="5603489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11720" y="1322364"/>
            <a:ext cx="5597549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4007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843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3" y="288518"/>
            <a:ext cx="682752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6490828" y="1107212"/>
            <a:ext cx="5701177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6485470" y="3818259"/>
            <a:ext cx="5706533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721" y="1322364"/>
            <a:ext cx="5523276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3722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2"/>
            <a:ext cx="12192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5370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2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512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46841"/>
            <a:ext cx="109728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35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81866"/>
            <a:ext cx="109728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18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365314"/>
            <a:ext cx="10972800" cy="4701034"/>
          </a:xfrm>
          <a:prstGeom prst="rect">
            <a:avLst/>
          </a:prstGeom>
        </p:spPr>
        <p:txBody>
          <a:bodyPr lIns="0" tIns="0" rIns="0" b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547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1356" y="1325650"/>
            <a:ext cx="10941049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10" indent="-36511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47450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7010527" y="4719421"/>
            <a:ext cx="5181476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7010527" y="2916708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7010527" y="1113995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3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010400" y="1111319"/>
            <a:ext cx="51816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01835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37870" y="1111324"/>
            <a:ext cx="5554133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637870" y="3826396"/>
            <a:ext cx="5554133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22" y="1322364"/>
            <a:ext cx="5746097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3846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389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3" y="274638"/>
            <a:ext cx="7247467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588514" y="1116775"/>
            <a:ext cx="5603489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588514" y="3801972"/>
            <a:ext cx="5603489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11720" y="1322364"/>
            <a:ext cx="5597549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04956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3" y="288518"/>
            <a:ext cx="682752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6490828" y="1107212"/>
            <a:ext cx="5701177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6485470" y="3818259"/>
            <a:ext cx="5706533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721" y="1322364"/>
            <a:ext cx="5523276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86520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2"/>
            <a:ext cx="12192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37441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2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48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46841"/>
            <a:ext cx="10972800" cy="4045388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44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51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581866"/>
            <a:ext cx="10972800" cy="3653886"/>
          </a:xfrm>
          <a:prstGeom prst="rect">
            <a:avLst/>
          </a:prstGeom>
        </p:spPr>
        <p:txBody>
          <a:bodyPr tIns="0" rIns="0" bIns="0" anchor="ctr"/>
          <a:lstStyle>
            <a:lvl1pPr algn="ctr">
              <a:buFontTx/>
              <a:buNone/>
              <a:defRPr sz="3600">
                <a:solidFill>
                  <a:schemeClr val="tx1"/>
                </a:solidFill>
              </a:defRPr>
            </a:lvl1pPr>
            <a:lvl2pPr marL="228591" indent="-228591" algn="ctr">
              <a:buClr>
                <a:srgbClr val="C03137"/>
              </a:buClr>
              <a:buFontTx/>
              <a:buNone/>
              <a:defRPr sz="2400"/>
            </a:lvl2pPr>
            <a:lvl3pPr marL="458770" indent="-230179" algn="ctr">
              <a:buFontTx/>
              <a:buNone/>
              <a:defRPr/>
            </a:lvl3pPr>
            <a:lvl4pPr marL="458770" indent="-230179" algn="ctr">
              <a:buFontTx/>
              <a:buNone/>
              <a:defRPr/>
            </a:lvl4pPr>
            <a:lvl5pPr marL="458770" indent="-230179" algn="ctr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741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Left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09600" y="1365314"/>
            <a:ext cx="10972800" cy="4701034"/>
          </a:xfrm>
          <a:prstGeom prst="rect">
            <a:avLst/>
          </a:prstGeom>
        </p:spPr>
        <p:txBody>
          <a:bodyPr lIns="0" tIns="0" rIns="0" b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 baseline="0">
                <a:solidFill>
                  <a:schemeClr val="tx1"/>
                </a:solidFill>
              </a:defRPr>
            </a:lvl1pPr>
            <a:lvl2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2pPr>
            <a:lvl3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3pPr>
            <a:lvl4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4pPr>
            <a:lvl5pPr marL="731491" indent="-365745">
              <a:buClr>
                <a:srgbClr val="B60225"/>
              </a:buClr>
              <a:buFont typeface="Courier New"/>
              <a:buChar char="o"/>
              <a:defRPr sz="2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394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Header followed by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41356" y="1325650"/>
            <a:ext cx="10941049" cy="4645336"/>
          </a:xfrm>
        </p:spPr>
        <p:txBody>
          <a:bodyPr lIns="0"/>
          <a:lstStyle>
            <a:lvl1pPr marL="0" indent="0">
              <a:buFontTx/>
              <a:buNone/>
              <a:defRPr/>
            </a:lvl1pPr>
            <a:lvl2pPr marL="365110" indent="-36511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0762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21"/>
          </p:nvPr>
        </p:nvSpPr>
        <p:spPr>
          <a:xfrm>
            <a:off x="7010527" y="4719421"/>
            <a:ext cx="5181476" cy="16406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22"/>
          </p:nvPr>
        </p:nvSpPr>
        <p:spPr>
          <a:xfrm>
            <a:off x="7010527" y="2916708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23"/>
          </p:nvPr>
        </p:nvSpPr>
        <p:spPr>
          <a:xfrm>
            <a:off x="7010527" y="1113995"/>
            <a:ext cx="5181476" cy="16543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814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7010400" y="1111319"/>
            <a:ext cx="5181600" cy="5271436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19" y="1322364"/>
            <a:ext cx="5941483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2881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41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637870" y="1111324"/>
            <a:ext cx="5554133" cy="25603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6637870" y="3826396"/>
            <a:ext cx="5554133" cy="25563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611722" y="1322364"/>
            <a:ext cx="5746097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179746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933" y="274638"/>
            <a:ext cx="7247467" cy="741362"/>
          </a:xfrm>
          <a:prstGeom prst="rect">
            <a:avLst/>
          </a:prstGeom>
        </p:spPr>
        <p:txBody>
          <a:bodyPr vert="horz" anchor="ctr"/>
          <a:lstStyle>
            <a:lvl1pPr>
              <a:defRPr sz="1800" cap="all" baseline="0">
                <a:solidFill>
                  <a:srgbClr val="B6022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able Placeholder 5"/>
          <p:cNvSpPr>
            <a:spLocks noGrp="1"/>
          </p:cNvSpPr>
          <p:nvPr>
            <p:ph type="tbl" sz="quarter" idx="11"/>
          </p:nvPr>
        </p:nvSpPr>
        <p:spPr>
          <a:xfrm>
            <a:off x="6588514" y="1116775"/>
            <a:ext cx="5603489" cy="255494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3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588514" y="3801972"/>
            <a:ext cx="5603489" cy="25726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11720" y="1322364"/>
            <a:ext cx="5597549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02658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Bulleted Text-2 SmartArt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33" y="288518"/>
            <a:ext cx="6827520" cy="7239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martArt Placeholder 5"/>
          <p:cNvSpPr>
            <a:spLocks noGrp="1"/>
          </p:cNvSpPr>
          <p:nvPr>
            <p:ph type="dgm" sz="quarter" idx="11"/>
          </p:nvPr>
        </p:nvSpPr>
        <p:spPr>
          <a:xfrm>
            <a:off x="6490828" y="1107212"/>
            <a:ext cx="5701177" cy="257264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2"/>
          </p:nvPr>
        </p:nvSpPr>
        <p:spPr>
          <a:xfrm>
            <a:off x="6485470" y="3818259"/>
            <a:ext cx="5706533" cy="257264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611721" y="1322364"/>
            <a:ext cx="5523276" cy="4704325"/>
          </a:xfrm>
          <a:prstGeom prst="rect">
            <a:avLst/>
          </a:prstGeom>
        </p:spPr>
        <p:txBody>
          <a:bodyPr lIns="0" tIns="0"/>
          <a:lstStyle>
            <a:lvl1pPr marL="365745" indent="-365745">
              <a:buClr>
                <a:srgbClr val="B60225"/>
              </a:buClr>
              <a:buFont typeface="Arial"/>
              <a:buChar char="•"/>
              <a:defRPr sz="3200">
                <a:solidFill>
                  <a:schemeClr val="tx1"/>
                </a:solidFill>
              </a:defRPr>
            </a:lvl1pPr>
            <a:lvl2pPr marL="731491" indent="-365745" algn="l">
              <a:buClr>
                <a:srgbClr val="B60225"/>
              </a:buClr>
              <a:buFont typeface="Courier New"/>
              <a:buChar char="o"/>
              <a:defRPr sz="2400" baseline="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41079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C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0" y="6380212"/>
            <a:ext cx="12192000" cy="469900"/>
          </a:xfrm>
          <a:prstGeom prst="rect">
            <a:avLst/>
          </a:prstGeom>
        </p:spPr>
        <p:txBody>
          <a:bodyPr anchor="ctr"/>
          <a:lstStyle>
            <a:lvl1pPr algn="ctr">
              <a:buFontTx/>
              <a:buNone/>
              <a:defRPr sz="2000" baseline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1099072"/>
            <a:ext cx="12192000" cy="52836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 baseline="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01028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5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755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2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18289"/>
            <a:ext cx="38608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t>3/18/2015</a:t>
            </a: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0000" y="18289"/>
            <a:ext cx="1422400" cy="329184"/>
          </a:xfrm>
          <a:prstGeom prst="rect">
            <a:avLst/>
          </a:prstGeom>
        </p:spPr>
        <p:txBody>
          <a:bodyPr/>
          <a:lstStyle/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fld id="{A14BC5D1-4456-4A6A-84BE-346621CDF629}" type="slidenum">
              <a:rPr lang="en-US" smtClean="0">
                <a:solidFill>
                  <a:prstClr val="white"/>
                </a:solidFill>
                <a:latin typeface="Arial" charset="0"/>
                <a:ea typeface="ＭＳ Ｐゴシック" charset="0"/>
              </a:rPr>
              <a:pPr defTabSz="4571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473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61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3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26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87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365CF-19CA-46A3-9A80-0F6A457790B9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5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365CF-19CA-46A3-9A80-0F6A457790B9}" type="datetimeFigureOut">
              <a:rPr lang="en-US" smtClean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54850-47D5-4D8B-AD27-0D7F76F85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8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296" y="272867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4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1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89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6732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6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520" indent="-365760" algn="l" defTabSz="576263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520" indent="-365760" algn="l" defTabSz="45720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0" y="272868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8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2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94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61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6" r:id="rId11"/>
  </p:sldLayoutIdLst>
  <p:hf sldNum="0" hdr="0" dt="0"/>
  <p:txStyles>
    <p:titleStyle>
      <a:lvl1pPr algn="r" defTabSz="457182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2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63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45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27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45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491" indent="-365745" algn="l" defTabSz="57624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0" y="272868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8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2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94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5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9" r:id="rId11"/>
  </p:sldLayoutIdLst>
  <p:hf sldNum="0" hdr="0" dt="0"/>
  <p:txStyles>
    <p:titleStyle>
      <a:lvl1pPr algn="r" defTabSz="457182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2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63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45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27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45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491" indent="-365745" algn="l" defTabSz="57624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300" y="272868"/>
            <a:ext cx="2584041" cy="7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B60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B602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18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82675"/>
            <a:ext cx="12192000" cy="1588"/>
          </a:xfrm>
          <a:prstGeom prst="line">
            <a:avLst/>
          </a:prstGeom>
          <a:ln w="12700">
            <a:solidFill>
              <a:srgbClr val="B602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951188" y="283983"/>
            <a:ext cx="7631217" cy="730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325652"/>
            <a:ext cx="10972800" cy="470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165600" y="6380794"/>
            <a:ext cx="3860800" cy="4772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defTabSz="45718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5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sldNum="0" hdr="0" dt="0"/>
  <p:txStyles>
    <p:titleStyle>
      <a:lvl1pPr algn="r" defTabSz="457182" rtl="0" eaLnBrk="0" fontAlgn="base" hangingPunct="0">
        <a:spcBef>
          <a:spcPct val="0"/>
        </a:spcBef>
        <a:spcAft>
          <a:spcPct val="0"/>
        </a:spcAft>
        <a:defRPr sz="1600" kern="1200" cap="all" baseline="0">
          <a:solidFill>
            <a:srgbClr val="000000"/>
          </a:solidFill>
          <a:latin typeface="Helvetica"/>
          <a:ea typeface="ＭＳ Ｐゴシック" pitchFamily="-112" charset="-128"/>
          <a:cs typeface="Helvetica"/>
        </a:defRPr>
      </a:lvl1pPr>
      <a:lvl2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2pPr>
      <a:lvl3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3pPr>
      <a:lvl4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4pPr>
      <a:lvl5pPr algn="r" defTabSz="457182" rtl="0" eaLnBrk="0" fontAlgn="base" hangingPunct="0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5pPr>
      <a:lvl6pPr marL="457182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6pPr>
      <a:lvl7pPr marL="914363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7pPr>
      <a:lvl8pPr marL="1371545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8pPr>
      <a:lvl9pPr marL="1828727" algn="r" defTabSz="457182" rtl="0" fontAlgn="base">
        <a:spcBef>
          <a:spcPct val="0"/>
        </a:spcBef>
        <a:spcAft>
          <a:spcPct val="0"/>
        </a:spcAft>
        <a:defRPr sz="5400" baseline="6000">
          <a:solidFill>
            <a:schemeClr val="bg1"/>
          </a:solidFill>
          <a:latin typeface="Helvetica" pitchFamily="-112" charset="0"/>
          <a:ea typeface="ＭＳ Ｐゴシック" pitchFamily="-112" charset="-128"/>
        </a:defRPr>
      </a:lvl9pPr>
    </p:titleStyle>
    <p:bodyStyle>
      <a:lvl1pPr marL="365745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Arial"/>
        <a:buChar char="•"/>
        <a:defRPr sz="3200" kern="120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1pPr>
      <a:lvl2pPr marL="731491" indent="-365745" algn="l" defTabSz="576240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2pPr>
      <a:lvl3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3pPr>
      <a:lvl4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4pPr>
      <a:lvl5pPr marL="731491" indent="-365745" algn="l" defTabSz="457182" rtl="0" eaLnBrk="0" fontAlgn="base" hangingPunct="0">
        <a:spcBef>
          <a:spcPct val="20000"/>
        </a:spcBef>
        <a:spcAft>
          <a:spcPct val="0"/>
        </a:spcAft>
        <a:buClr>
          <a:srgbClr val="B60225"/>
        </a:buClr>
        <a:buFont typeface="Courier New"/>
        <a:buChar char="o"/>
        <a:defRPr sz="2400" kern="1200" baseline="0">
          <a:solidFill>
            <a:schemeClr val="tx1"/>
          </a:solidFill>
          <a:latin typeface="Helvetica"/>
          <a:ea typeface="ＭＳ Ｐゴシック" pitchFamily="-112" charset="-128"/>
          <a:cs typeface="Helvetica"/>
        </a:defRPr>
      </a:lvl5pPr>
      <a:lvl6pPr marL="2514499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healthcollab.org/member-resources/meeting-info/twentytwenty-meeting-dat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lihc@nshc.or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healthcollab.org/member-resources/member-materials#Dat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hyperlink" Target="https://drive.google.com/drive/folders/19hqHc_0ZeKOdLlFAVhi8PjMiagGi8iQj?usp=sharing" TargetMode="External"/><Relationship Id="rId4" Type="http://schemas.openxmlformats.org/officeDocument/2006/relationships/hyperlink" Target="https://drive.google.com/file/d/1qN2lTQA-AYkHdvbA6gMux1EMUEN_drX0/view?usp=shar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healthcollab.org/member-resources/data-resourc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https://www.health.ny.gov/prevention/prevention_agenda/2019-2024/docs/ship/priorities_table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healthcollab.org/member-resources/library-research-projec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uburbanhospitalalliance.org/alliance_health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51000">
              <a:srgbClr val="B1DBF0"/>
            </a:gs>
            <a:gs pos="100000">
              <a:srgbClr val="19A9E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88367"/>
            <a:ext cx="12192000" cy="1902832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June 30, 2022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Montserrat" panose="00000500000000000000" pitchFamily="2" charset="0"/>
                <a:cs typeface="Calibri" panose="020F0502020204030204" pitchFamily="34" charset="0"/>
              </a:rPr>
              <a:t>Quarterly Meeting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00679"/>
            <a:ext cx="7620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LIHC Updates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Walk Safe with a Doc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2"/>
          <a:stretch/>
        </p:blipFill>
        <p:spPr>
          <a:xfrm>
            <a:off x="3025533" y="2119889"/>
            <a:ext cx="6366172" cy="349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2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66802" y="1791524"/>
            <a:ext cx="100836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  <a:cs typeface="Calibri" panose="020F0502020204030204" pitchFamily="34" charset="0"/>
              </a:rPr>
              <a:t>Quarterly meetings to continue, registration links on </a:t>
            </a:r>
            <a:r>
              <a:rPr lang="en-US" sz="2000" dirty="0" smtClean="0">
                <a:latin typeface="Helvetica" pitchFamily="2" charset="0"/>
                <a:cs typeface="Calibri" panose="020F0502020204030204" pitchFamily="34" charset="0"/>
                <a:hlinkClick r:id="rId3"/>
              </a:rPr>
              <a:t>LIHC website</a:t>
            </a:r>
            <a:endParaRPr lang="en-US" sz="2000" dirty="0" smtClean="0">
              <a:latin typeface="Helvetica" pitchFamily="2" charset="0"/>
              <a:cs typeface="Calibri" panose="020F0502020204030204" pitchFamily="34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  <a:cs typeface="Calibri" panose="020F0502020204030204" pitchFamily="34" charset="0"/>
              </a:rPr>
              <a:t>Thursday, September 29, 2022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itchFamily="2" charset="0"/>
                <a:cs typeface="Calibri" panose="020F0502020204030204" pitchFamily="34" charset="0"/>
              </a:rPr>
              <a:t>Thursday, December 8, 2022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Helvetica" pitchFamily="2" charset="0"/>
                <a:cs typeface="Calibri" panose="020F0502020204030204" pitchFamily="34" charset="0"/>
              </a:rPr>
              <a:t>Next </a:t>
            </a:r>
            <a:r>
              <a:rPr lang="en-US" sz="2000" b="1" dirty="0" smtClean="0">
                <a:latin typeface="Helvetica" pitchFamily="2" charset="0"/>
                <a:cs typeface="Calibri" panose="020F0502020204030204" pitchFamily="34" charset="0"/>
              </a:rPr>
              <a:t>LIHC meeting: </a:t>
            </a:r>
            <a:r>
              <a:rPr lang="en-US" sz="2000" b="1" dirty="0" smtClean="0">
                <a:latin typeface="Helvetica" pitchFamily="2" charset="0"/>
              </a:rPr>
              <a:t>Thursday, September 29, 2022 9:30-11:30 AM</a:t>
            </a:r>
            <a:endParaRPr lang="en-US" sz="2000" b="1" dirty="0"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8097" y="621792"/>
            <a:ext cx="11423904" cy="1143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Moving Forward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5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026" y="416052"/>
            <a:ext cx="6441948" cy="64419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87552" y="677277"/>
            <a:ext cx="8461385" cy="942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Discussion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33856" y="859536"/>
            <a:ext cx="8516249" cy="9057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rgbClr val="19A9E1"/>
                </a:solidFill>
                <a:latin typeface="Montserrat" panose="00000500000000000000" pitchFamily="2" charset="0"/>
              </a:rPr>
              <a:t>Adjournment</a:t>
            </a:r>
            <a:endParaRPr lang="en-US" sz="6000" b="1" dirty="0" smtClean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0471" y="2228672"/>
            <a:ext cx="437105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dirty="0" smtClean="0">
                <a:latin typeface="Helvetica" pitchFamily="2" charset="0"/>
              </a:rPr>
              <a:t>Thank you!</a:t>
            </a:r>
          </a:p>
          <a:p>
            <a:pPr algn="ctr">
              <a:lnSpc>
                <a:spcPct val="150000"/>
              </a:lnSpc>
            </a:pPr>
            <a:r>
              <a:rPr lang="en-US" sz="3000" dirty="0" smtClean="0">
                <a:latin typeface="Helvetica" pitchFamily="2" charset="0"/>
              </a:rPr>
              <a:t>www.lihealthcollab.org</a:t>
            </a:r>
          </a:p>
          <a:p>
            <a:pPr algn="ctr"/>
            <a:r>
              <a:rPr lang="en-US" sz="3200" dirty="0"/>
              <a:t>(631) 963-4167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>
                <a:hlinkClick r:id="rId2"/>
              </a:rPr>
              <a:t>lihc@nshc.org</a:t>
            </a:r>
            <a:r>
              <a:rPr lang="en-US" sz="3000" dirty="0" smtClean="0"/>
              <a:t> </a:t>
            </a:r>
            <a:endParaRPr lang="en-US" sz="3000" dirty="0"/>
          </a:p>
        </p:txBody>
      </p:sp>
      <p:sp>
        <p:nvSpPr>
          <p:cNvPr id="10" name="Rectangle 9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200" y="1367737"/>
            <a:ext cx="10515600" cy="29981"/>
          </a:xfrm>
          <a:prstGeom prst="line">
            <a:avLst/>
          </a:prstGeom>
          <a:ln w="60325" cap="sq" cmpd="sng">
            <a:solidFill>
              <a:srgbClr val="19A9E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58639" y="395544"/>
            <a:ext cx="95791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Welcome &amp; Introductions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56468"/>
            <a:ext cx="10515600" cy="1173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58639" y="2056693"/>
            <a:ext cx="5232728" cy="2916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2600" b="1" dirty="0" smtClean="0">
                <a:latin typeface="Helvetica" pitchFamily="2" charset="0"/>
              </a:rPr>
              <a:t>Thank you for joining us! </a:t>
            </a:r>
            <a:r>
              <a:rPr lang="en-US" sz="2600" dirty="0" smtClean="0">
                <a:latin typeface="Helvetica" pitchFamily="2" charset="0"/>
              </a:rPr>
              <a:t>Please share your name and what organization you are representing in the chat box.</a:t>
            </a:r>
            <a:endParaRPr lang="en-US" sz="2600" dirty="0">
              <a:latin typeface="Helvetica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486" y="2054806"/>
            <a:ext cx="3844314" cy="322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LIHC Updates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2021 CHAS Analysis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Melissa Bauer of </a:t>
            </a:r>
            <a:r>
              <a:rPr lang="en-US" dirty="0" err="1" smtClean="0">
                <a:latin typeface="Helvetica" pitchFamily="2" charset="0"/>
              </a:rPr>
              <a:t>DataGen</a:t>
            </a:r>
            <a:endParaRPr lang="en-US" dirty="0" smtClean="0">
              <a:latin typeface="Helvetica" pitchFamily="2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Improvements to CHAS survey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Survey </a:t>
            </a:r>
            <a:r>
              <a:rPr lang="en-US" dirty="0">
                <a:latin typeface="Helvetica" pitchFamily="2" charset="0"/>
              </a:rPr>
              <a:t>ongoing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  <a:hlinkClick r:id="rId3"/>
              </a:rPr>
              <a:t>CHAS Survey</a:t>
            </a:r>
            <a:endParaRPr lang="en-US" dirty="0">
              <a:latin typeface="Helvetica" pitchFamily="2" charset="0"/>
              <a:hlinkClick r:id="rId4"/>
            </a:endParaRP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2" charset="0"/>
                <a:hlinkClick r:id="rId5"/>
              </a:rPr>
              <a:t>CHAS </a:t>
            </a:r>
            <a:r>
              <a:rPr lang="en-US" dirty="0" smtClean="0">
                <a:latin typeface="Helvetica" pitchFamily="2" charset="0"/>
                <a:hlinkClick r:id="rId5"/>
              </a:rPr>
              <a:t>Toolkit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LIHC Updates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CHNA 2022 Work Group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  <a:hlinkClick r:id="rId3"/>
              </a:rPr>
              <a:t>Community-Based Organization Survey </a:t>
            </a:r>
            <a:r>
              <a:rPr lang="en-US" dirty="0" smtClean="0">
                <a:latin typeface="Helvetica" pitchFamily="2" charset="0"/>
                <a:hlinkClick r:id="rId3"/>
              </a:rPr>
              <a:t>Analysis</a:t>
            </a:r>
            <a:endParaRPr lang="en-US" dirty="0" smtClean="0">
              <a:latin typeface="Helvetica" pitchFamily="2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  <a:hlinkClick r:id="rId3"/>
              </a:rPr>
              <a:t>Community-Based Organization Qualitative Analysis</a:t>
            </a:r>
            <a:endParaRPr lang="en-US" dirty="0" smtClean="0">
              <a:latin typeface="Helvetica" pitchFamily="2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  <a:hlinkClick r:id="rId4"/>
              </a:rPr>
              <a:t>Prevention Agenda Priorities and Focus Areas</a:t>
            </a:r>
            <a:endParaRPr lang="en-US" dirty="0" smtClean="0">
              <a:latin typeface="Helvetica" pitchFamily="2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Regional Report Outline – coming soon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8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LIHC Updates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Work Group Discussion</a:t>
            </a:r>
            <a:endParaRPr lang="en-US" dirty="0" smtClean="0"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2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LIHC Updates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Data Sources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AARP Collaboration Survey Data – coming soon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  <a:hlinkClick r:id="rId3"/>
              </a:rPr>
              <a:t>Library Research Project Report</a:t>
            </a:r>
            <a:endParaRPr lang="en-US" dirty="0" smtClean="0"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4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45480" y="1789719"/>
            <a:ext cx="751272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itchFamily="2" charset="0"/>
                <a:cs typeface="Calibri" panose="020F0502020204030204" pitchFamily="34" charset="0"/>
              </a:rPr>
              <a:t>Comprehensive health communications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itchFamily="2" charset="0"/>
                <a:cs typeface="Calibri" panose="020F0502020204030204" pitchFamily="34" charset="0"/>
              </a:rPr>
              <a:t>Strategic campaign development and implementation for the not-for-profit health, social services, and public health sectors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itchFamily="2" charset="0"/>
                <a:cs typeface="Calibri" panose="020F0502020204030204" pitchFamily="34" charset="0"/>
              </a:rPr>
              <a:t>Competitive rates at a fraction of the cost for similar services offered by commercial agencies</a:t>
            </a:r>
            <a:endParaRPr lang="en-US" sz="2400" dirty="0" smtClean="0">
              <a:latin typeface="Helvetica" pitchFamily="2" charset="0"/>
              <a:cs typeface="Calibri" panose="020F0502020204030204" pitchFamily="34" charset="0"/>
              <a:hlinkClick r:id="rId3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itchFamily="2" charset="0"/>
                <a:cs typeface="Calibri" panose="020F0502020204030204" pitchFamily="34" charset="0"/>
                <a:hlinkClick r:id="rId3"/>
              </a:rPr>
              <a:t>http</a:t>
            </a:r>
            <a:r>
              <a:rPr lang="en-US" sz="2400" dirty="0">
                <a:latin typeface="Helvetica" pitchFamily="2" charset="0"/>
                <a:cs typeface="Calibri" panose="020F0502020204030204" pitchFamily="34" charset="0"/>
                <a:hlinkClick r:id="rId3"/>
              </a:rPr>
              <a:t>://suburbanhospitalalliance.org/alliance_health</a:t>
            </a:r>
            <a:r>
              <a:rPr lang="en-US" sz="2400" dirty="0" smtClean="0">
                <a:latin typeface="Helvetica" pitchFamily="2" charset="0"/>
                <a:cs typeface="Calibri" panose="020F0502020204030204" pitchFamily="34" charset="0"/>
                <a:hlinkClick r:id="rId3"/>
              </a:rPr>
              <a:t>/</a:t>
            </a:r>
            <a:endParaRPr lang="en-US" sz="2400" dirty="0" smtClean="0">
              <a:latin typeface="Helvetica" pitchFamily="2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  <p:pic>
        <p:nvPicPr>
          <p:cNvPr id="6" name="Picture 2" descr="Alliance Health Communications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80" y="565010"/>
            <a:ext cx="4581199" cy="101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0487" y="565009"/>
            <a:ext cx="2293313" cy="519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5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LIHC Updates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20" y="1509900"/>
            <a:ext cx="4429564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AARP Collaboration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Talk with a Doc Series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" pitchFamily="2" charset="0"/>
              </a:rPr>
              <a:t>Thursday, July 7 at 11 AM</a:t>
            </a:r>
            <a:br>
              <a:rPr lang="en-US" sz="1400" dirty="0" smtClean="0">
                <a:latin typeface="Helvetica" pitchFamily="2" charset="0"/>
              </a:rPr>
            </a:br>
            <a:r>
              <a:rPr lang="en-US" sz="1400" dirty="0" smtClean="0">
                <a:latin typeface="Helvetica" pitchFamily="2" charset="0"/>
              </a:rPr>
              <a:t>Talk with a Doc: Arthritis and Osteoporosis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Helvetica" pitchFamily="2" charset="0"/>
              </a:rPr>
              <a:t>Wednesday, July 13 at 11 AM</a:t>
            </a:r>
            <a:br>
              <a:rPr lang="en-US" sz="1400" dirty="0" smtClean="0">
                <a:latin typeface="Helvetica" pitchFamily="2" charset="0"/>
              </a:rPr>
            </a:br>
            <a:r>
              <a:rPr lang="en-US" sz="1400" dirty="0" smtClean="0">
                <a:latin typeface="Helvetica" pitchFamily="2" charset="0"/>
              </a:rPr>
              <a:t>Talk with a Doc: Breathe! Asthma, Bronchitis, and </a:t>
            </a:r>
            <a:r>
              <a:rPr lang="en-US" sz="1400" dirty="0" smtClean="0">
                <a:latin typeface="Helvetica" pitchFamily="2" charset="0"/>
              </a:rPr>
              <a:t>COPD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dirty="0">
              <a:latin typeface="Helvetica" pitchFamily="2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Hearing Program coming in October 2022</a:t>
            </a:r>
            <a:endParaRPr lang="en-US" dirty="0" smtClean="0">
              <a:latin typeface="Helvetica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58" y="1509900"/>
            <a:ext cx="5452560" cy="286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950819" y="1242726"/>
            <a:ext cx="10515600" cy="29981"/>
          </a:xfrm>
          <a:prstGeom prst="line">
            <a:avLst/>
          </a:prstGeom>
          <a:ln w="60325" cap="sq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0819" y="395544"/>
            <a:ext cx="93869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19A9E1"/>
                </a:solidFill>
                <a:latin typeface="Montserrat" panose="00000500000000000000" pitchFamily="2" charset="0"/>
              </a:rPr>
              <a:t>LIHC Updates</a:t>
            </a:r>
            <a:endParaRPr lang="en-US" sz="5000" b="1" dirty="0">
              <a:solidFill>
                <a:srgbClr val="19A9E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50819" y="1509900"/>
            <a:ext cx="10402981" cy="439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 smtClean="0">
                <a:latin typeface="Helvetica" pitchFamily="2" charset="0"/>
              </a:rPr>
              <a:t>AARP Collaboration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Helvetica" pitchFamily="2" charset="0"/>
              </a:rPr>
              <a:t>Walk with a Doc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5909481"/>
            <a:ext cx="12192000" cy="948519"/>
          </a:xfrm>
          <a:prstGeom prst="rect">
            <a:avLst/>
          </a:prstGeom>
          <a:gradFill flip="none" rotWithShape="1">
            <a:gsLst>
              <a:gs pos="0">
                <a:srgbClr val="19A9E1"/>
              </a:gs>
              <a:gs pos="50000">
                <a:srgbClr val="B1DBF0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05" y="6060038"/>
            <a:ext cx="1703695" cy="647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939" y="1143690"/>
            <a:ext cx="5267022" cy="27651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19" y="2812135"/>
            <a:ext cx="5135959" cy="269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4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D9EA9168-6380-4A4B-BAFC-B25283423917}" vid="{0C9C84E2-3894-4729-A5AA-B2F6D66ADA7D}"/>
    </a:ext>
  </a:extLst>
</a:theme>
</file>

<file path=ppt/theme/theme2.xml><?xml version="1.0" encoding="utf-8"?>
<a:theme xmlns:a="http://schemas.openxmlformats.org/drawingml/2006/main" name="4_Suffolk Care Collabora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uffolk Care Collabora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Suffolk Care Collabora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Suffolk Care Collabora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LIHC theme</Template>
  <TotalTime>7467</TotalTime>
  <Words>223</Words>
  <Application>Microsoft Office PowerPoint</Application>
  <PresentationFormat>Widescreen</PresentationFormat>
  <Paragraphs>60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Helvetica</vt:lpstr>
      <vt:lpstr>Calibri Light</vt:lpstr>
      <vt:lpstr>Calibri</vt:lpstr>
      <vt:lpstr>Courier New</vt:lpstr>
      <vt:lpstr>ＭＳ Ｐゴシック</vt:lpstr>
      <vt:lpstr>Montserrat</vt:lpstr>
      <vt:lpstr>Arial</vt:lpstr>
      <vt:lpstr>Office Theme</vt:lpstr>
      <vt:lpstr>4_Suffolk Care Collaborative</vt:lpstr>
      <vt:lpstr>Suffolk Care Collaborative</vt:lpstr>
      <vt:lpstr>1_Suffolk Care Collaborative</vt:lpstr>
      <vt:lpstr>2_Suffolk Care Collaborative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Healthcare Association of New York State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Whitehead</dc:creator>
  <cp:lastModifiedBy>Brooke Oliveri</cp:lastModifiedBy>
  <cp:revision>369</cp:revision>
  <dcterms:created xsi:type="dcterms:W3CDTF">2018-02-13T19:49:59Z</dcterms:created>
  <dcterms:modified xsi:type="dcterms:W3CDTF">2022-06-29T17:34:41Z</dcterms:modified>
</cp:coreProperties>
</file>